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7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6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87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59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77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92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9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7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64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08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19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8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8A8B5D-091F-8F28-EAE5-D366B96B2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94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tock Market Bar Graph">
            <a:extLst>
              <a:ext uri="{FF2B5EF4-FFF2-40B4-BE49-F238E27FC236}">
                <a16:creationId xmlns:a16="http://schemas.microsoft.com/office/drawing/2014/main" id="{809B0658-DDE9-F916-1846-6FA762A3A6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70"/>
          <a:stretch/>
        </p:blipFill>
        <p:spPr>
          <a:xfrm>
            <a:off x="1" y="-1055"/>
            <a:ext cx="12191998" cy="68590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482A06-0FA1-DF3A-657C-33FC9946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5341" y="-345340"/>
            <a:ext cx="6857999" cy="7548682"/>
          </a:xfrm>
          <a:prstGeom prst="rect">
            <a:avLst/>
          </a:prstGeom>
          <a:gradFill>
            <a:gsLst>
              <a:gs pos="55000">
                <a:srgbClr val="000000">
                  <a:alpha val="4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6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A260C0-ED2C-1ABB-5000-E97420655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9" y="745440"/>
            <a:ext cx="6253397" cy="3559859"/>
          </a:xfrm>
        </p:spPr>
        <p:txBody>
          <a:bodyPr>
            <a:normAutofit/>
          </a:bodyPr>
          <a:lstStyle/>
          <a:p>
            <a:r>
              <a:rPr lang="it-IT" sz="4800">
                <a:solidFill>
                  <a:srgbClr val="FFFFFF"/>
                </a:solidFill>
              </a:rPr>
              <a:t>Data Analytics A.A. 23/24</a:t>
            </a: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007258F-B97F-F3D0-C605-607D51065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5529264"/>
            <a:ext cx="12192000" cy="1328737"/>
          </a:xfrm>
          <a:custGeom>
            <a:avLst/>
            <a:gdLst>
              <a:gd name="connsiteX0" fmla="*/ 0 w 12192000"/>
              <a:gd name="connsiteY0" fmla="*/ 0 h 1328737"/>
              <a:gd name="connsiteX1" fmla="*/ 1 w 12192000"/>
              <a:gd name="connsiteY1" fmla="*/ 0 h 1328737"/>
              <a:gd name="connsiteX2" fmla="*/ 1 w 12192000"/>
              <a:gd name="connsiteY2" fmla="*/ 131028 h 1328737"/>
              <a:gd name="connsiteX3" fmla="*/ 13428 w 12192000"/>
              <a:gd name="connsiteY3" fmla="*/ 264218 h 1328737"/>
              <a:gd name="connsiteX4" fmla="*/ 660931 w 12192000"/>
              <a:gd name="connsiteY4" fmla="*/ 791948 h 1328737"/>
              <a:gd name="connsiteX5" fmla="*/ 11531069 w 12192000"/>
              <a:gd name="connsiteY5" fmla="*/ 791948 h 1328737"/>
              <a:gd name="connsiteX6" fmla="*/ 12192000 w 12192000"/>
              <a:gd name="connsiteY6" fmla="*/ 131017 h 1328737"/>
              <a:gd name="connsiteX7" fmla="*/ 12192000 w 12192000"/>
              <a:gd name="connsiteY7" fmla="*/ 1328737 h 1328737"/>
              <a:gd name="connsiteX8" fmla="*/ 0 w 12192000"/>
              <a:gd name="connsiteY8" fmla="*/ 1328737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328737">
                <a:moveTo>
                  <a:pt x="0" y="0"/>
                </a:moveTo>
                <a:lnTo>
                  <a:pt x="1" y="0"/>
                </a:lnTo>
                <a:lnTo>
                  <a:pt x="1" y="131028"/>
                </a:lnTo>
                <a:lnTo>
                  <a:pt x="13428" y="264218"/>
                </a:lnTo>
                <a:cubicBezTo>
                  <a:pt x="75057" y="565393"/>
                  <a:pt x="341537" y="791948"/>
                  <a:pt x="660931" y="791948"/>
                </a:cubicBezTo>
                <a:lnTo>
                  <a:pt x="11531069" y="791948"/>
                </a:lnTo>
                <a:cubicBezTo>
                  <a:pt x="11896091" y="791948"/>
                  <a:pt x="12192000" y="496039"/>
                  <a:pt x="12192000" y="131017"/>
                </a:cubicBezTo>
                <a:lnTo>
                  <a:pt x="12192000" y="1328737"/>
                </a:lnTo>
                <a:lnTo>
                  <a:pt x="0" y="132873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1C0F0DA-5698-647D-BA19-F9AF00239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004" y="4395917"/>
            <a:ext cx="4781396" cy="125843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Giorgio Olivieri</a:t>
            </a:r>
          </a:p>
          <a:p>
            <a:r>
              <a:rPr lang="it-IT" dirty="0">
                <a:solidFill>
                  <a:srgbClr val="FFFFFF"/>
                </a:solidFill>
              </a:rPr>
              <a:t>Matricola 1114959</a:t>
            </a:r>
          </a:p>
        </p:txBody>
      </p:sp>
    </p:spTree>
    <p:extLst>
      <p:ext uri="{BB962C8B-B14F-4D97-AF65-F5344CB8AC3E}">
        <p14:creationId xmlns:p14="http://schemas.microsoft.com/office/powerpoint/2010/main" val="416695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69143C-AB42-C0EE-F994-FB57641BA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763981"/>
          </a:xfrm>
        </p:spPr>
        <p:txBody>
          <a:bodyPr>
            <a:normAutofit fontScale="90000"/>
          </a:bodyPr>
          <a:lstStyle/>
          <a:p>
            <a:r>
              <a:rPr lang="it-IT" dirty="0"/>
              <a:t>Evoluzione nel tempo in base alle fonti utilizzate nei top 10 paesi produttori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35B818-E203-407D-18CA-6210D82DB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0EAFCA-3083-4E5F-EC3A-32D4A7D7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866D09F-7871-A12C-6171-E6070D7C6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10</a:t>
            </a:fld>
            <a:endParaRPr lang="en-US"/>
          </a:p>
        </p:txBody>
      </p:sp>
      <p:pic>
        <p:nvPicPr>
          <p:cNvPr id="7" name="Segnaposto contenuto 6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E0BA15C3-5C06-01AA-B937-99241A5CA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76" y="1985502"/>
            <a:ext cx="5929124" cy="357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9538ABF4-7EE2-6D97-35D0-28268E0795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512" y="1983480"/>
            <a:ext cx="5929124" cy="3572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526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0EEC8-E7F7-26A1-5938-A6D6E7880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906594"/>
          </a:xfrm>
        </p:spPr>
        <p:txBody>
          <a:bodyPr>
            <a:normAutofit fontScale="90000"/>
          </a:bodyPr>
          <a:lstStyle/>
          <a:p>
            <a:r>
              <a:rPr lang="it-IT"/>
              <a:t>Consumo pro capite di energia elettrica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E23A7A-6710-E64D-4F1A-3ADF7499E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9EA127-CDD5-B14F-8C12-A02E3FC76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1B170D-D321-71A5-6E18-2188B957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11</a:t>
            </a:fld>
            <a:endParaRPr lang="en-US"/>
          </a:p>
        </p:txBody>
      </p:sp>
      <p:pic>
        <p:nvPicPr>
          <p:cNvPr id="7" name="Segnaposto contenuto 6" descr="Immagine che contiene testo, mappa, atlante&#10;&#10;Descrizione generata automaticamente">
            <a:extLst>
              <a:ext uri="{FF2B5EF4-FFF2-40B4-BE49-F238E27FC236}">
                <a16:creationId xmlns:a16="http://schemas.microsoft.com/office/drawing/2014/main" id="{3B0A4E88-3252-BDA6-4B2F-7D06B80B6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3" y="1952095"/>
            <a:ext cx="6118167" cy="353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674B5805-24B0-7CC7-3A67-4B2D782ABE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198" y="1952095"/>
            <a:ext cx="5746839" cy="3538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0705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C296C-61B6-BC3D-4D40-42C7F8040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763981"/>
          </a:xfrm>
        </p:spPr>
        <p:txBody>
          <a:bodyPr>
            <a:normAutofit fontScale="90000"/>
          </a:bodyPr>
          <a:lstStyle/>
          <a:p>
            <a:r>
              <a:rPr lang="it-IT" dirty="0"/>
              <a:t>Energia rinnovabile consumata rispetto al totale 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72ECFF-8B7B-76A3-990F-9B674CF8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66CBC7-E28C-EED2-493F-8DA0AE54E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6B63CA-11DC-B5C1-ADD0-9C007A360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12</a:t>
            </a:fld>
            <a:endParaRPr lang="en-US"/>
          </a:p>
        </p:txBody>
      </p:sp>
      <p:pic>
        <p:nvPicPr>
          <p:cNvPr id="7" name="Segnaposto contenuto 6" descr="Immagine che contiene testo, mappa, atlante, schermata&#10;&#10;Descrizione generata automaticamente">
            <a:extLst>
              <a:ext uri="{FF2B5EF4-FFF2-40B4-BE49-F238E27FC236}">
                <a16:creationId xmlns:a16="http://schemas.microsoft.com/office/drawing/2014/main" id="{C8FA48CC-A858-903D-E38B-1F60F47EB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06" y="1462430"/>
            <a:ext cx="8091603" cy="47120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5980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565B2B-9384-7C9B-C666-0A732826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50162"/>
            <a:ext cx="5787611" cy="1802538"/>
          </a:xfrm>
        </p:spPr>
        <p:txBody>
          <a:bodyPr anchor="t">
            <a:normAutofit/>
          </a:bodyPr>
          <a:lstStyle/>
          <a:p>
            <a:r>
              <a:rPr lang="it-IT" sz="4100"/>
              <a:t>Migliori e peggiori consumatori di energia rinnovabile 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C8F220C-6D2B-9133-1857-D8D0213700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25FFD11-A893-CB29-071C-F52B734E0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12" y="2569464"/>
            <a:ext cx="5759687" cy="3635036"/>
          </a:xfrm>
        </p:spPr>
        <p:txBody>
          <a:bodyPr anchor="b"/>
          <a:lstStyle/>
          <a:p>
            <a:r>
              <a:rPr lang="en-US" dirty="0" err="1"/>
              <a:t>Vediamo</a:t>
            </a:r>
            <a:r>
              <a:rPr lang="en-US" dirty="0"/>
              <a:t> come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peggiori</a:t>
            </a:r>
            <a:r>
              <a:rPr lang="en-US" dirty="0"/>
              <a:t> </a:t>
            </a:r>
            <a:r>
              <a:rPr lang="en-US" dirty="0" err="1"/>
              <a:t>paesi</a:t>
            </a:r>
            <a:r>
              <a:rPr lang="en-US" dirty="0"/>
              <a:t> per % di </a:t>
            </a:r>
            <a:r>
              <a:rPr lang="en-US" dirty="0" err="1"/>
              <a:t>energia</a:t>
            </a:r>
            <a:r>
              <a:rPr lang="en-US" dirty="0"/>
              <a:t> </a:t>
            </a:r>
            <a:r>
              <a:rPr lang="en-US" dirty="0" err="1"/>
              <a:t>rinnovabile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totale</a:t>
            </a:r>
            <a:r>
              <a:rPr lang="en-US" dirty="0"/>
              <a:t> di </a:t>
            </a:r>
            <a:r>
              <a:rPr lang="en-US" dirty="0" err="1"/>
              <a:t>enrgia</a:t>
            </a:r>
            <a:r>
              <a:rPr lang="en-US" dirty="0"/>
              <a:t> </a:t>
            </a:r>
            <a:r>
              <a:rPr lang="en-US" dirty="0" err="1"/>
              <a:t>consumata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</a:t>
            </a:r>
            <a:r>
              <a:rPr lang="en-US" dirty="0" err="1"/>
              <a:t>paesi</a:t>
            </a:r>
            <a:r>
              <a:rPr lang="en-US" dirty="0"/>
              <a:t> </a:t>
            </a:r>
            <a:r>
              <a:rPr lang="en-US" dirty="0" err="1"/>
              <a:t>notoriamente</a:t>
            </a:r>
            <a:r>
              <a:rPr lang="en-US" dirty="0"/>
              <a:t> </a:t>
            </a:r>
            <a:r>
              <a:rPr lang="en-US" dirty="0" err="1"/>
              <a:t>ricchi</a:t>
            </a:r>
            <a:r>
              <a:rPr lang="en-US" dirty="0"/>
              <a:t> di </a:t>
            </a:r>
            <a:r>
              <a:rPr lang="en-US" dirty="0" err="1"/>
              <a:t>fonti</a:t>
            </a:r>
            <a:r>
              <a:rPr lang="en-US" dirty="0"/>
              <a:t> </a:t>
            </a:r>
            <a:r>
              <a:rPr lang="en-US" dirty="0" err="1"/>
              <a:t>fossili</a:t>
            </a:r>
            <a:endParaRPr lang="en-US" dirty="0"/>
          </a:p>
          <a:p>
            <a:r>
              <a:rPr lang="en-US" dirty="0" err="1"/>
              <a:t>Notiamo</a:t>
            </a:r>
            <a:r>
              <a:rPr lang="en-US" dirty="0"/>
              <a:t> come </a:t>
            </a:r>
            <a:r>
              <a:rPr lang="en-US" dirty="0" err="1"/>
              <a:t>invece</a:t>
            </a:r>
            <a:r>
              <a:rPr lang="en-US" dirty="0"/>
              <a:t> i </a:t>
            </a:r>
            <a:r>
              <a:rPr lang="en-US" dirty="0" err="1"/>
              <a:t>più</a:t>
            </a:r>
            <a:r>
              <a:rPr lang="en-US" dirty="0"/>
              <a:t> virtuosi in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classifica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</a:t>
            </a:r>
            <a:r>
              <a:rPr lang="en-US" dirty="0" err="1"/>
              <a:t>paesi</a:t>
            </a:r>
            <a:r>
              <a:rPr lang="en-US" dirty="0"/>
              <a:t> </a:t>
            </a:r>
            <a:r>
              <a:rPr lang="en-US" dirty="0" err="1"/>
              <a:t>notoriamente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I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poveri</a:t>
            </a:r>
            <a:r>
              <a:rPr lang="en-US" dirty="0"/>
              <a:t> del mondo. Come </a:t>
            </a:r>
            <a:r>
              <a:rPr lang="en-US" dirty="0" err="1"/>
              <a:t>mai</a:t>
            </a:r>
            <a:r>
              <a:rPr lang="en-US" dirty="0"/>
              <a:t>?</a:t>
            </a:r>
          </a:p>
          <a:p>
            <a:r>
              <a:rPr lang="en-US" dirty="0"/>
              <a:t>Di </a:t>
            </a:r>
            <a:r>
              <a:rPr lang="en-US" dirty="0" err="1"/>
              <a:t>seguito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mostra</a:t>
            </a:r>
            <a:r>
              <a:rPr lang="en-US" dirty="0"/>
              <a:t>  come </a:t>
            </a:r>
            <a:r>
              <a:rPr lang="en-US" dirty="0" err="1"/>
              <a:t>molti</a:t>
            </a:r>
            <a:r>
              <a:rPr lang="en-US" dirty="0"/>
              <a:t> </a:t>
            </a:r>
            <a:r>
              <a:rPr lang="en-US" dirty="0" err="1"/>
              <a:t>aiuti</a:t>
            </a:r>
            <a:r>
              <a:rPr lang="en-US" dirty="0"/>
              <a:t> </a:t>
            </a:r>
            <a:r>
              <a:rPr lang="en-US" dirty="0" err="1"/>
              <a:t>econimici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 </a:t>
            </a:r>
            <a:r>
              <a:rPr lang="en-US" dirty="0" err="1"/>
              <a:t>destinati</a:t>
            </a:r>
            <a:r>
              <a:rPr lang="en-US" dirty="0"/>
              <a:t> a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paesi</a:t>
            </a:r>
            <a:r>
              <a:rPr lang="en-US" dirty="0"/>
              <a:t> e </a:t>
            </a:r>
            <a:r>
              <a:rPr lang="en-US" dirty="0" err="1"/>
              <a:t>gi</a:t>
            </a:r>
            <a:r>
              <a:rPr lang="en-US" dirty="0"/>
              <a:t> </a:t>
            </a:r>
            <a:r>
              <a:rPr lang="en-US" dirty="0" err="1"/>
              <a:t>effetti</a:t>
            </a:r>
            <a:r>
              <a:rPr lang="en-US" dirty="0"/>
              <a:t> </a:t>
            </a:r>
            <a:r>
              <a:rPr lang="en-US" dirty="0" err="1"/>
              <a:t>positivi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 </a:t>
            </a:r>
            <a:r>
              <a:rPr lang="en-US" dirty="0" err="1"/>
              <a:t>avuto</a:t>
            </a:r>
            <a:endParaRPr lang="en-US" dirty="0"/>
          </a:p>
        </p:txBody>
      </p:sp>
      <p:pic>
        <p:nvPicPr>
          <p:cNvPr id="7" name="Segnaposto contenuto 6" descr="Immagine che contiene testo, mappa, atlante, diagramma&#10;&#10;Descrizione generata automaticamente">
            <a:extLst>
              <a:ext uri="{FF2B5EF4-FFF2-40B4-BE49-F238E27FC236}">
                <a16:creationId xmlns:a16="http://schemas.microsoft.com/office/drawing/2014/main" id="{614D0677-0642-4A9A-DFF9-0386213D7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1135" y="188237"/>
            <a:ext cx="5015059" cy="292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2656A83-F265-44E9-3BF9-99E34C2BF9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1135" y="3215091"/>
            <a:ext cx="5015060" cy="29894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24FD34C-0953-957A-6A92-0D281E1E2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AA26E-75FF-5AC4-7512-22D48D291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2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36A166-43DE-F335-E874-3D7AC5262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50162"/>
            <a:ext cx="5202725" cy="1802538"/>
          </a:xfrm>
        </p:spPr>
        <p:txBody>
          <a:bodyPr anchor="t">
            <a:normAutofit/>
          </a:bodyPr>
          <a:lstStyle/>
          <a:p>
            <a:r>
              <a:rPr lang="it-IT" sz="3100"/>
              <a:t>Principali </a:t>
            </a:r>
            <a:r>
              <a:rPr lang="it-IT" sz="3100" err="1"/>
              <a:t>benificiari</a:t>
            </a:r>
            <a:r>
              <a:rPr lang="it-IT" sz="3100"/>
              <a:t> di aiuti economici per la realizzazione di impianti per l’energia rinnovabile 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FC8F220C-6D2B-9133-1857-D8D0213700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25FFD11-A893-CB29-071C-F52B734E0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36" y="2569464"/>
            <a:ext cx="5170977" cy="3555138"/>
          </a:xfrm>
        </p:spPr>
        <p:txBody>
          <a:bodyPr anchor="b">
            <a:normAutofit/>
          </a:bodyPr>
          <a:lstStyle/>
          <a:p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principali</a:t>
            </a:r>
            <a:r>
              <a:rPr lang="en-US" dirty="0"/>
              <a:t> </a:t>
            </a:r>
            <a:r>
              <a:rPr lang="en-US" dirty="0" err="1"/>
              <a:t>benificiari</a:t>
            </a:r>
            <a:r>
              <a:rPr lang="en-US" dirty="0"/>
              <a:t> </a:t>
            </a:r>
            <a:r>
              <a:rPr lang="en-US" dirty="0" err="1"/>
              <a:t>troviamo</a:t>
            </a:r>
            <a:r>
              <a:rPr lang="en-US" dirty="0"/>
              <a:t> </a:t>
            </a:r>
            <a:r>
              <a:rPr lang="en-US" dirty="0" err="1"/>
              <a:t>molti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migliori</a:t>
            </a:r>
            <a:r>
              <a:rPr lang="en-US" dirty="0"/>
              <a:t> </a:t>
            </a:r>
            <a:r>
              <a:rPr lang="en-US" dirty="0" err="1"/>
              <a:t>paesi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classifica</a:t>
            </a:r>
            <a:r>
              <a:rPr lang="en-US" dirty="0"/>
              <a:t> </a:t>
            </a:r>
            <a:r>
              <a:rPr lang="en-US" dirty="0" err="1"/>
              <a:t>precedente</a:t>
            </a:r>
            <a:r>
              <a:rPr lang="en-US" dirty="0"/>
              <a:t>.</a:t>
            </a:r>
          </a:p>
          <a:p>
            <a:r>
              <a:rPr lang="en-US" dirty="0" err="1"/>
              <a:t>Notiamo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come , </a:t>
            </a:r>
            <a:r>
              <a:rPr lang="en-US" dirty="0" err="1"/>
              <a:t>negli</a:t>
            </a:r>
            <a:r>
              <a:rPr lang="en-US" dirty="0"/>
              <a:t> </a:t>
            </a:r>
            <a:r>
              <a:rPr lang="en-US" dirty="0" err="1"/>
              <a:t>stessi</a:t>
            </a:r>
            <a:r>
              <a:rPr lang="en-US" dirty="0"/>
              <a:t> </a:t>
            </a:r>
            <a:r>
              <a:rPr lang="en-US" dirty="0" err="1"/>
              <a:t>periodi</a:t>
            </a:r>
            <a:r>
              <a:rPr lang="en-US" dirty="0"/>
              <a:t>, </a:t>
            </a:r>
            <a:r>
              <a:rPr lang="en-US" dirty="0" err="1"/>
              <a:t>sono</a:t>
            </a:r>
            <a:r>
              <a:rPr lang="en-US" dirty="0"/>
              <a:t> variate le % di </a:t>
            </a:r>
            <a:r>
              <a:rPr lang="en-US" dirty="0" err="1"/>
              <a:t>popolazione</a:t>
            </a:r>
            <a:r>
              <a:rPr lang="en-US" dirty="0"/>
              <a:t> con accesso </a:t>
            </a:r>
            <a:r>
              <a:rPr lang="en-US" dirty="0" err="1"/>
              <a:t>all’energia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 e </a:t>
            </a:r>
            <a:r>
              <a:rPr lang="en-US" dirty="0" err="1"/>
              <a:t>l’anadamento</a:t>
            </a:r>
            <a:r>
              <a:rPr lang="en-US" dirty="0"/>
              <a:t> del GDP </a:t>
            </a:r>
            <a:r>
              <a:rPr lang="en-US" dirty="0" err="1"/>
              <a:t>nei</a:t>
            </a:r>
            <a:r>
              <a:rPr lang="en-US" dirty="0"/>
              <a:t> top 10 </a:t>
            </a:r>
            <a:r>
              <a:rPr lang="en-US" dirty="0" err="1"/>
              <a:t>paesi</a:t>
            </a:r>
            <a:r>
              <a:rPr lang="en-US" dirty="0"/>
              <a:t> per </a:t>
            </a:r>
            <a:r>
              <a:rPr lang="en-US" dirty="0" err="1"/>
              <a:t>fondi</a:t>
            </a:r>
            <a:r>
              <a:rPr lang="en-US" dirty="0"/>
              <a:t> </a:t>
            </a:r>
            <a:r>
              <a:rPr lang="en-US" dirty="0" err="1"/>
              <a:t>ricevuti</a:t>
            </a:r>
            <a:endParaRPr lang="en-US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85356F0-A924-EB15-6C01-12809F617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2666" y="63203"/>
            <a:ext cx="4593886" cy="320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0D6B6C1-5A31-E857-85CE-1FE1E7A93C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9891" y="3584327"/>
            <a:ext cx="5308007" cy="30919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F3722E-01EF-07E8-9B9A-19D0C9CC7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B9E5CD-1834-B376-70E8-9D796D71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3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A559664-5120-AB7B-95F6-37501345A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529" y="749808"/>
            <a:ext cx="2839071" cy="45719"/>
          </a:xfrm>
        </p:spPr>
        <p:txBody>
          <a:bodyPr anchor="t">
            <a:normAutofit fontScale="90000"/>
          </a:bodyPr>
          <a:lstStyle/>
          <a:p>
            <a:endParaRPr lang="en-US" sz="48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4C94D4B-2E88-0A95-68EA-01BC1B390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432" y="4509855"/>
            <a:ext cx="5214520" cy="1513499"/>
          </a:xfrm>
        </p:spPr>
        <p:txBody>
          <a:bodyPr anchor="b">
            <a:normAutofit fontScale="85000" lnSpcReduction="10000"/>
          </a:bodyPr>
          <a:lstStyle/>
          <a:p>
            <a:r>
              <a:rPr lang="en-US" dirty="0" err="1"/>
              <a:t>Vediamo</a:t>
            </a:r>
            <a:r>
              <a:rPr lang="en-US" dirty="0"/>
              <a:t> come la % di </a:t>
            </a:r>
            <a:r>
              <a:rPr lang="en-US" dirty="0" err="1"/>
              <a:t>popolazione</a:t>
            </a:r>
            <a:r>
              <a:rPr lang="en-US" dirty="0"/>
              <a:t>  </a:t>
            </a:r>
            <a:r>
              <a:rPr lang="en-US" dirty="0" err="1"/>
              <a:t>globale</a:t>
            </a:r>
            <a:r>
              <a:rPr lang="en-US" dirty="0"/>
              <a:t> con accesso </a:t>
            </a:r>
            <a:r>
              <a:rPr lang="en-US" dirty="0" err="1"/>
              <a:t>all’energia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</a:t>
            </a:r>
            <a:r>
              <a:rPr lang="en-US" dirty="0" err="1"/>
              <a:t>notevolmente</a:t>
            </a:r>
            <a:r>
              <a:rPr lang="en-US" dirty="0"/>
              <a:t> </a:t>
            </a:r>
            <a:r>
              <a:rPr lang="en-US" dirty="0" err="1"/>
              <a:t>cresciuta</a:t>
            </a:r>
            <a:r>
              <a:rPr lang="en-US" dirty="0"/>
              <a:t>. </a:t>
            </a:r>
            <a:r>
              <a:rPr lang="en-US" dirty="0" err="1"/>
              <a:t>Aiutare</a:t>
            </a:r>
            <a:r>
              <a:rPr lang="en-US" dirty="0"/>
              <a:t> </a:t>
            </a:r>
            <a:r>
              <a:rPr lang="en-US" dirty="0" err="1"/>
              <a:t>paesi</a:t>
            </a:r>
            <a:r>
              <a:rPr lang="en-US" dirty="0"/>
              <a:t> </a:t>
            </a:r>
            <a:r>
              <a:rPr lang="en-US" dirty="0" err="1"/>
              <a:t>poveri</a:t>
            </a:r>
            <a:r>
              <a:rPr lang="en-US" dirty="0"/>
              <a:t> ma con </a:t>
            </a:r>
            <a:r>
              <a:rPr lang="en-US" dirty="0" err="1"/>
              <a:t>popolazioni</a:t>
            </a:r>
            <a:r>
              <a:rPr lang="en-US" dirty="0"/>
              <a:t> molto </a:t>
            </a:r>
            <a:r>
              <a:rPr lang="en-US" dirty="0" err="1"/>
              <a:t>numerose</a:t>
            </a:r>
            <a:r>
              <a:rPr lang="en-US" dirty="0"/>
              <a:t> ha </a:t>
            </a:r>
            <a:r>
              <a:rPr lang="en-US" dirty="0" err="1"/>
              <a:t>sicuramente</a:t>
            </a:r>
            <a:r>
              <a:rPr lang="en-US" dirty="0"/>
              <a:t> </a:t>
            </a:r>
            <a:r>
              <a:rPr lang="en-US" dirty="0" err="1"/>
              <a:t>avuto</a:t>
            </a:r>
            <a:r>
              <a:rPr lang="en-US" dirty="0"/>
              <a:t> un </a:t>
            </a:r>
            <a:r>
              <a:rPr lang="en-US" dirty="0" err="1"/>
              <a:t>effetto</a:t>
            </a:r>
            <a:r>
              <a:rPr lang="en-US" dirty="0"/>
              <a:t> da non </a:t>
            </a:r>
            <a:r>
              <a:rPr lang="en-US" dirty="0" err="1"/>
              <a:t>sottovalutare</a:t>
            </a:r>
            <a:r>
              <a:rPr lang="en-US" dirty="0"/>
              <a:t>.</a:t>
            </a:r>
          </a:p>
        </p:txBody>
      </p:sp>
      <p:sp>
        <p:nvSpPr>
          <p:cNvPr id="17" name="Date Placeholder 12">
            <a:extLst>
              <a:ext uri="{FF2B5EF4-FFF2-40B4-BE49-F238E27FC236}">
                <a16:creationId xmlns:a16="http://schemas.microsoft.com/office/drawing/2014/main" id="{9A6D5B61-FFDA-268C-EFD3-5735235AC9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8" name="Immagine 7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F4B9F36D-3F89-9AA4-8FAF-75528D301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0837" y="381423"/>
            <a:ext cx="4967998" cy="286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21E8705-E726-B9C6-A191-A2FBB62420E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3050" y="3369104"/>
            <a:ext cx="4997204" cy="28858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6AD43D-6EC3-5934-8D85-1F890833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911610-B4D0-C202-9932-40C0BC3D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</a:rPr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429369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DC03F8-42C9-7A33-8AF8-70731877B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3034"/>
            <a:ext cx="4256263" cy="1799665"/>
          </a:xfrm>
        </p:spPr>
        <p:txBody>
          <a:bodyPr anchor="t">
            <a:normAutofit/>
          </a:bodyPr>
          <a:lstStyle/>
          <a:p>
            <a:r>
              <a:rPr lang="it-IT" dirty="0"/>
              <a:t>Intensità energetica</a:t>
            </a:r>
          </a:p>
        </p:txBody>
      </p:sp>
      <p:sp>
        <p:nvSpPr>
          <p:cNvPr id="12" name="Date Placeholder 12">
            <a:extLst>
              <a:ext uri="{FF2B5EF4-FFF2-40B4-BE49-F238E27FC236}">
                <a16:creationId xmlns:a16="http://schemas.microsoft.com/office/drawing/2014/main" id="{BD924DF1-210E-F417-E168-294EB968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8469A58-7580-1D9F-14EB-6F9CD55D5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19" y="2805545"/>
            <a:ext cx="4256263" cy="3319410"/>
          </a:xfrm>
        </p:spPr>
        <p:txBody>
          <a:bodyPr anchor="b">
            <a:normAutofit fontScale="70000" lnSpcReduction="20000"/>
          </a:bodyPr>
          <a:lstStyle/>
          <a:p>
            <a:r>
              <a:rPr lang="en-US" dirty="0"/>
              <a:t>E’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misura</a:t>
            </a:r>
            <a:r>
              <a:rPr lang="en-US" dirty="0"/>
              <a:t> </a:t>
            </a:r>
            <a:r>
              <a:rPr lang="en-US" dirty="0" err="1"/>
              <a:t>macroeconomica</a:t>
            </a:r>
            <a:r>
              <a:rPr lang="en-US" dirty="0"/>
              <a:t> </a:t>
            </a:r>
            <a:r>
              <a:rPr lang="en-US" dirty="0" err="1"/>
              <a:t>dell’efficienza</a:t>
            </a:r>
            <a:r>
              <a:rPr lang="en-US" dirty="0"/>
              <a:t> </a:t>
            </a:r>
            <a:r>
              <a:rPr lang="en-US" dirty="0" err="1"/>
              <a:t>energetica</a:t>
            </a:r>
            <a:r>
              <a:rPr lang="en-US" dirty="0"/>
              <a:t> del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economico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nazione</a:t>
            </a:r>
            <a:r>
              <a:rPr lang="en-US" dirty="0"/>
              <a:t>.</a:t>
            </a:r>
          </a:p>
          <a:p>
            <a:r>
              <a:rPr lang="en-US" dirty="0" err="1"/>
              <a:t>Rappresenta</a:t>
            </a:r>
            <a:r>
              <a:rPr lang="en-US" dirty="0"/>
              <a:t> il </a:t>
            </a:r>
            <a:r>
              <a:rPr lang="en-US" dirty="0" err="1"/>
              <a:t>consumo</a:t>
            </a:r>
            <a:r>
              <a:rPr lang="en-US" dirty="0"/>
              <a:t> di </a:t>
            </a:r>
            <a:r>
              <a:rPr lang="en-US" dirty="0" err="1"/>
              <a:t>energia</a:t>
            </a:r>
            <a:r>
              <a:rPr lang="en-US" dirty="0"/>
              <a:t> per </a:t>
            </a:r>
            <a:r>
              <a:rPr lang="en-US" dirty="0" err="1"/>
              <a:t>unità</a:t>
            </a:r>
            <a:r>
              <a:rPr lang="en-US" dirty="0"/>
              <a:t> di </a:t>
            </a:r>
            <a:r>
              <a:rPr lang="en-US" dirty="0" err="1"/>
              <a:t>Pil</a:t>
            </a:r>
            <a:r>
              <a:rPr lang="en-US" dirty="0"/>
              <a:t>; un </a:t>
            </a:r>
            <a:r>
              <a:rPr lang="en-US" dirty="0" err="1"/>
              <a:t>valore</a:t>
            </a:r>
            <a:r>
              <a:rPr lang="en-US" dirty="0"/>
              <a:t> basso indica </a:t>
            </a:r>
            <a:r>
              <a:rPr lang="en-US" dirty="0" err="1"/>
              <a:t>tendenza</a:t>
            </a:r>
            <a:r>
              <a:rPr lang="en-US" dirty="0"/>
              <a:t> </a:t>
            </a:r>
            <a:r>
              <a:rPr lang="en-US" dirty="0" err="1"/>
              <a:t>del’economia</a:t>
            </a:r>
            <a:r>
              <a:rPr lang="en-US" dirty="0"/>
              <a:t> a </a:t>
            </a:r>
            <a:r>
              <a:rPr lang="en-US" dirty="0" err="1"/>
              <a:t>consumare</a:t>
            </a:r>
            <a:r>
              <a:rPr lang="en-US" dirty="0"/>
              <a:t> </a:t>
            </a:r>
            <a:r>
              <a:rPr lang="en-US" dirty="0" err="1"/>
              <a:t>minori</a:t>
            </a:r>
            <a:r>
              <a:rPr lang="en-US" dirty="0"/>
              <a:t> </a:t>
            </a:r>
            <a:r>
              <a:rPr lang="en-US" dirty="0" err="1"/>
              <a:t>risorse</a:t>
            </a:r>
            <a:r>
              <a:rPr lang="en-US" dirty="0"/>
              <a:t> per un </a:t>
            </a:r>
            <a:r>
              <a:rPr lang="en-US" dirty="0" err="1"/>
              <a:t>dato</a:t>
            </a:r>
            <a:r>
              <a:rPr lang="en-US" dirty="0"/>
              <a:t> </a:t>
            </a:r>
            <a:r>
              <a:rPr lang="en-US" dirty="0" err="1"/>
              <a:t>livello</a:t>
            </a:r>
            <a:r>
              <a:rPr lang="en-US" dirty="0"/>
              <a:t> di </a:t>
            </a:r>
            <a:r>
              <a:rPr lang="en-US" dirty="0" err="1"/>
              <a:t>Pil</a:t>
            </a:r>
            <a:endParaRPr lang="en-US" dirty="0"/>
          </a:p>
          <a:p>
            <a:r>
              <a:rPr lang="en-US" dirty="0"/>
              <a:t>Ad </a:t>
            </a:r>
            <a:r>
              <a:rPr lang="en-US" dirty="0" err="1"/>
              <a:t>impattare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valore</a:t>
            </a:r>
            <a:r>
              <a:rPr lang="en-US" dirty="0"/>
              <a:t> ,</a:t>
            </a:r>
            <a:r>
              <a:rPr lang="en-US" dirty="0" err="1"/>
              <a:t>oltre</a:t>
            </a:r>
            <a:r>
              <a:rPr lang="en-US" dirty="0"/>
              <a:t> </a:t>
            </a:r>
            <a:r>
              <a:rPr lang="en-US" dirty="0" err="1"/>
              <a:t>allo</a:t>
            </a:r>
            <a:r>
              <a:rPr lang="en-US" dirty="0"/>
              <a:t> </a:t>
            </a:r>
            <a:r>
              <a:rPr lang="en-US" dirty="0" err="1"/>
              <a:t>sviluppo</a:t>
            </a:r>
            <a:r>
              <a:rPr lang="en-US" dirty="0"/>
              <a:t> </a:t>
            </a:r>
            <a:r>
              <a:rPr lang="en-US" dirty="0" err="1"/>
              <a:t>economico</a:t>
            </a:r>
            <a:r>
              <a:rPr lang="en-US" dirty="0"/>
              <a:t>, ci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fattori</a:t>
            </a:r>
            <a:r>
              <a:rPr lang="en-US" dirty="0"/>
              <a:t> </a:t>
            </a:r>
            <a:r>
              <a:rPr lang="en-US" dirty="0" err="1"/>
              <a:t>legati</a:t>
            </a:r>
            <a:r>
              <a:rPr lang="en-US" dirty="0"/>
              <a:t> al </a:t>
            </a:r>
            <a:r>
              <a:rPr lang="en-US" dirty="0" err="1"/>
              <a:t>clima</a:t>
            </a:r>
            <a:r>
              <a:rPr lang="en-US" dirty="0"/>
              <a:t>, ai </a:t>
            </a:r>
            <a:r>
              <a:rPr lang="en-US" dirty="0" err="1"/>
              <a:t>cambiamenti</a:t>
            </a:r>
            <a:r>
              <a:rPr lang="en-US" dirty="0"/>
              <a:t> economici/</a:t>
            </a:r>
            <a:r>
              <a:rPr lang="en-US" dirty="0" err="1"/>
              <a:t>industriali,stili</a:t>
            </a:r>
            <a:r>
              <a:rPr lang="en-US" dirty="0"/>
              <a:t> di </a:t>
            </a:r>
            <a:r>
              <a:rPr lang="en-US" dirty="0" err="1"/>
              <a:t>vita,l’aumento</a:t>
            </a:r>
            <a:r>
              <a:rPr lang="en-US" dirty="0"/>
              <a:t> e il </a:t>
            </a:r>
            <a:r>
              <a:rPr lang="en-US" dirty="0" err="1"/>
              <a:t>consumo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e </a:t>
            </a:r>
            <a:r>
              <a:rPr lang="en-US" dirty="0" err="1"/>
              <a:t>servizi,ecc</a:t>
            </a:r>
            <a:r>
              <a:rPr lang="en-US" dirty="0"/>
              <a:t>..</a:t>
            </a:r>
          </a:p>
          <a:p>
            <a:r>
              <a:rPr lang="en-US" dirty="0"/>
              <a:t>In un </a:t>
            </a:r>
            <a:r>
              <a:rPr lang="en-US" dirty="0" err="1"/>
              <a:t>certo</a:t>
            </a:r>
            <a:r>
              <a:rPr lang="en-US" dirty="0"/>
              <a:t> senso </a:t>
            </a:r>
            <a:r>
              <a:rPr lang="en-US" dirty="0" err="1"/>
              <a:t>possiamo</a:t>
            </a:r>
            <a:r>
              <a:rPr lang="en-US" dirty="0"/>
              <a:t> dire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fornisce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misura</a:t>
            </a:r>
            <a:r>
              <a:rPr lang="en-US" dirty="0"/>
              <a:t> </a:t>
            </a:r>
            <a:r>
              <a:rPr lang="en-US" dirty="0" err="1"/>
              <a:t>dell’attenzione</a:t>
            </a:r>
            <a:r>
              <a:rPr lang="en-US" dirty="0"/>
              <a:t> verso </a:t>
            </a:r>
            <a:r>
              <a:rPr lang="en-US" dirty="0" err="1"/>
              <a:t>l’ambiente</a:t>
            </a:r>
            <a:r>
              <a:rPr lang="en-US" dirty="0"/>
              <a:t> del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produttivo</a:t>
            </a:r>
            <a:endParaRPr lang="en-US" dirty="0"/>
          </a:p>
          <a:p>
            <a:endParaRPr lang="en-US" dirty="0"/>
          </a:p>
        </p:txBody>
      </p:sp>
      <p:pic>
        <p:nvPicPr>
          <p:cNvPr id="7" name="Segnaposto contenuto 6" descr="Immagine che contiene testo, mappa, atlante&#10;&#10;Descrizione generata automaticamente">
            <a:extLst>
              <a:ext uri="{FF2B5EF4-FFF2-40B4-BE49-F238E27FC236}">
                <a16:creationId xmlns:a16="http://schemas.microsoft.com/office/drawing/2014/main" id="{9D9D2821-535E-D9A5-2FCC-AA3D201AB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1360" y="304800"/>
            <a:ext cx="6269126" cy="36204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0F69BFE-BF32-CCED-C171-668500CCF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3EE058E-4BA7-66BF-1AEB-CB4F1331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360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8D4A1EC-52DA-F5CB-BB9D-98FC56F2F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8387" y="707315"/>
            <a:ext cx="4256263" cy="45719"/>
          </a:xfrm>
        </p:spPr>
        <p:txBody>
          <a:bodyPr anchor="t">
            <a:normAutofit fontScale="90000"/>
          </a:bodyPr>
          <a:lstStyle/>
          <a:p>
            <a:endParaRPr lang="en-US" dirty="0"/>
          </a:p>
        </p:txBody>
      </p:sp>
      <p:sp>
        <p:nvSpPr>
          <p:cNvPr id="15" name="Date Placeholder 12">
            <a:extLst>
              <a:ext uri="{FF2B5EF4-FFF2-40B4-BE49-F238E27FC236}">
                <a16:creationId xmlns:a16="http://schemas.microsoft.com/office/drawing/2014/main" id="{BD924DF1-210E-F417-E168-294EB968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8469A58-7580-1D9F-14EB-6F9CD55D5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19" y="1078926"/>
            <a:ext cx="4256263" cy="5046029"/>
          </a:xfrm>
        </p:spPr>
        <p:txBody>
          <a:bodyPr anchor="b">
            <a:normAutofit/>
          </a:bodyPr>
          <a:lstStyle/>
          <a:p>
            <a:r>
              <a:rPr lang="it-IT" dirty="0"/>
              <a:t>Tale indicatore però non fornisce una misura delle "pressioni" sull’ambiente derivanti dagli usi effettivi di energia né dice nulla sul tipo di energia consumata o di fonte utilizzata per la sua produzione</a:t>
            </a:r>
          </a:p>
          <a:p>
            <a:r>
              <a:rPr lang="it-IT" dirty="0"/>
              <a:t>Il seguente grafico mostra come l’indice sia migliorato durante una forte crescita delle % di energia rinnovabile utilizzata rispetto al totale di energia consumata </a:t>
            </a:r>
            <a:endParaRPr lang="en-US" dirty="0"/>
          </a:p>
        </p:txBody>
      </p:sp>
      <p:pic>
        <p:nvPicPr>
          <p:cNvPr id="8" name="Segnaposto contenuto 7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C7A1733C-7738-B7A1-1D47-1A69E6D27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7" y="1675199"/>
            <a:ext cx="6169811" cy="3516790"/>
          </a:xfrm>
          <a:noFill/>
        </p:spPr>
      </p:pic>
      <p:sp>
        <p:nvSpPr>
          <p:cNvPr id="19" name="Footer Placeholder 13">
            <a:extLst>
              <a:ext uri="{FF2B5EF4-FFF2-40B4-BE49-F238E27FC236}">
                <a16:creationId xmlns:a16="http://schemas.microsoft.com/office/drawing/2014/main" id="{321E8CE6-8417-043A-23FD-46102D96B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1827B8-4C4F-EFE4-801D-18CA3FDC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706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49060-6BCC-1AE7-3491-0C9E0C703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982095"/>
          </a:xfrm>
        </p:spPr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C6CE0C-B78A-0CD6-493B-109DFB15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Le principali fonti di energia elettrica sono attualmente  quelle fossili</a:t>
            </a:r>
          </a:p>
          <a:p>
            <a:r>
              <a:rPr lang="it-IT" dirty="0"/>
              <a:t>Le fonti rinnovabili sono in forte ascesa, ma ancora lontane dal sostituire  completamente quelle fossili</a:t>
            </a:r>
          </a:p>
          <a:p>
            <a:r>
              <a:rPr lang="it-IT" dirty="0"/>
              <a:t>Il mercato offre buone aspettative per l’energia rinnovabile : richiesta sempre  crescente, diversificazione dell’approvvigionamento, sviluppo infrastrutture, mercati delle emissioni, </a:t>
            </a:r>
            <a:r>
              <a:rPr lang="it-IT" dirty="0" err="1"/>
              <a:t>ecc</a:t>
            </a:r>
            <a:r>
              <a:rPr lang="it-IT" dirty="0"/>
              <a:t>… </a:t>
            </a:r>
          </a:p>
          <a:p>
            <a:r>
              <a:rPr lang="it-IT" dirty="0"/>
              <a:t>La ricerca e lo sviluppo di impianti per l’energia rinnovabile genera nuovi posti di lavoro e investimenti , anche nei paesi </a:t>
            </a:r>
            <a:r>
              <a:rPr lang="it-IT"/>
              <a:t>meno sviluppati</a:t>
            </a:r>
            <a:endParaRPr lang="it-IT" dirty="0"/>
          </a:p>
          <a:p>
            <a:r>
              <a:rPr lang="it-IT" dirty="0"/>
              <a:t>L’accesso all’energia da parte di una maggior % della popolazione porta benefici sociali ed  economici (visto con buon andamento del GDP dei paesi con più aiuti)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45399E-F941-DA07-B0D0-A39B725F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830C1F-9B6E-2C2D-B522-D3253CE52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Grazie</a:t>
            </a:r>
            <a:r>
              <a:rPr lang="en-US" dirty="0"/>
              <a:t> per </a:t>
            </a:r>
            <a:r>
              <a:rPr lang="en-US" dirty="0" err="1"/>
              <a:t>l’attenzione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45624A-90AB-8094-9089-78D3A3AA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9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3AFAE7-BFD8-FAD4-96E0-ABB99589E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67" y="788565"/>
            <a:ext cx="9956747" cy="5388397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it-IT" dirty="0"/>
              <a:t> Questo progetto si è concentrato sull’ analisi della produzione e del consumo di energia elettrica a livello globale negli ultimi anni.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it-IT" dirty="0"/>
              <a:t> I principali punti dell’analisi effettuata vertono su :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Produzione di energia elettrica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Principali paesi produttori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Principali fonti di energia utilizzate per la produzione 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Consumo di energia elettrica ricavata da fonti rinnovabili 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2A7161-4A10-8CB9-4A1D-9342B598B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A05BCD-0021-8DEA-0740-27F5FCE87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12A6AA-80CF-C811-B03D-CD2B3ED7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27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082E57-C601-EB8D-A440-52728EA5D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002536"/>
          </a:xfrm>
        </p:spPr>
        <p:txBody>
          <a:bodyPr/>
          <a:lstStyle/>
          <a:p>
            <a:r>
              <a:rPr lang="it-IT" dirty="0"/>
              <a:t>Dataset  e tool utilizzati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26899A-007E-5905-394D-D0E3258FC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 I dataset utilizzati sono stati reperiti tramite </a:t>
            </a:r>
            <a:r>
              <a:rPr lang="it-IT" dirty="0" err="1"/>
              <a:t>Kaggle</a:t>
            </a:r>
            <a:r>
              <a:rPr lang="it-IT" dirty="0"/>
              <a:t> e contengono dati pubblicati dall’ Agenzia Internazionale per l’Energia (IEA).</a:t>
            </a:r>
          </a:p>
          <a:p>
            <a:pPr marL="0" indent="0">
              <a:buNone/>
            </a:pPr>
            <a:r>
              <a:rPr lang="it-IT" dirty="0"/>
              <a:t>Questi raccolgono informazioni a livello globale sulla produzione di energia elettrica nel periodo 2010-2022 e sul consumo di energia elettrica ricavata da fonti  rinnovabili nel periodo 2000-2020.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Il tool utilizzato per effettuare l’analisi è stato Tableau.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FDB00A-18EF-D96A-D6F9-8F6CD6D70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8C4725-4180-8C3F-AD86-73CE1E83E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9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DC71D3-9C51-02E0-FB21-E6E055BDC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50162"/>
            <a:ext cx="5787611" cy="1802538"/>
          </a:xfrm>
        </p:spPr>
        <p:txBody>
          <a:bodyPr anchor="t">
            <a:normAutofit fontScale="90000"/>
          </a:bodyPr>
          <a:lstStyle/>
          <a:p>
            <a:r>
              <a:rPr lang="it-IT" dirty="0"/>
              <a:t>Analisi sulla produzione in base alle fonti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C8F220C-6D2B-9133-1857-D8D0213700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25FFD11-A893-CB29-071C-F52B734E0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12" y="2569464"/>
            <a:ext cx="5759687" cy="3635036"/>
          </a:xfrm>
        </p:spPr>
        <p:txBody>
          <a:bodyPr anchor="b"/>
          <a:lstStyle/>
          <a:p>
            <a:pPr marL="0" indent="0">
              <a:buNone/>
            </a:pPr>
            <a:r>
              <a:rPr lang="en-US" dirty="0"/>
              <a:t>Di </a:t>
            </a:r>
            <a:r>
              <a:rPr lang="en-US" dirty="0" err="1"/>
              <a:t>seguito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riportano</a:t>
            </a:r>
            <a:r>
              <a:rPr lang="en-US" dirty="0"/>
              <a:t> le </a:t>
            </a:r>
            <a:r>
              <a:rPr lang="en-US" dirty="0" err="1"/>
              <a:t>principali</a:t>
            </a:r>
            <a:r>
              <a:rPr lang="en-US" dirty="0"/>
              <a:t> </a:t>
            </a:r>
            <a:r>
              <a:rPr lang="en-US" dirty="0" err="1"/>
              <a:t>fonti</a:t>
            </a:r>
            <a:r>
              <a:rPr lang="en-US" dirty="0"/>
              <a:t> </a:t>
            </a:r>
            <a:r>
              <a:rPr lang="en-US" dirty="0" err="1"/>
              <a:t>utlizzate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energia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 , dal quale </a:t>
            </a:r>
            <a:r>
              <a:rPr lang="en-US" dirty="0" err="1"/>
              <a:t>si</a:t>
            </a:r>
            <a:r>
              <a:rPr lang="en-US" dirty="0"/>
              <a:t> evince </a:t>
            </a:r>
            <a:r>
              <a:rPr lang="en-US" dirty="0" err="1"/>
              <a:t>chiaramente</a:t>
            </a:r>
            <a:r>
              <a:rPr lang="en-US" dirty="0"/>
              <a:t> come quelle </a:t>
            </a:r>
            <a:r>
              <a:rPr lang="en-US" dirty="0" err="1"/>
              <a:t>principali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le </a:t>
            </a:r>
            <a:r>
              <a:rPr lang="en-US" dirty="0" err="1"/>
              <a:t>fonti</a:t>
            </a:r>
            <a:r>
              <a:rPr lang="en-US" dirty="0"/>
              <a:t> </a:t>
            </a:r>
            <a:r>
              <a:rPr lang="en-US" dirty="0" err="1"/>
              <a:t>fossili</a:t>
            </a:r>
            <a:r>
              <a:rPr lang="en-US" dirty="0"/>
              <a:t>. I </a:t>
            </a:r>
            <a:r>
              <a:rPr lang="en-US" dirty="0" err="1"/>
              <a:t>valori</a:t>
            </a:r>
            <a:r>
              <a:rPr lang="en-US" dirty="0"/>
              <a:t> di </a:t>
            </a:r>
            <a:r>
              <a:rPr lang="en-US" dirty="0" err="1"/>
              <a:t>energia</a:t>
            </a:r>
            <a:r>
              <a:rPr lang="en-US" dirty="0"/>
              <a:t> </a:t>
            </a:r>
            <a:r>
              <a:rPr lang="en-US" dirty="0" err="1"/>
              <a:t>prodotti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espressi</a:t>
            </a:r>
            <a:r>
              <a:rPr lang="en-US" dirty="0"/>
              <a:t>  in GWh.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13401A0B-329C-39EE-61FD-F2F45ABBF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4016" y="222312"/>
            <a:ext cx="4107596" cy="2936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455C908E-D500-CF4F-434D-3D9CB2E861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4016" y="3399704"/>
            <a:ext cx="4155257" cy="28047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8636E0A-1693-27F1-4B1B-1ADB624A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C15738-D92D-8A54-853B-157860788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3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EE893C6-D5ED-6C01-5E23-C7D24E387CC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7"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A6E19FCB-F1F9-3658-F9BC-EC12999573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9DB6B6-C704-C342-4874-52B326280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2C9B4A-7B75-0E71-DF77-2AED0CD0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685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A559664-5120-AB7B-95F6-37501345A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312253" y="572655"/>
            <a:ext cx="1147092" cy="179481"/>
          </a:xfrm>
        </p:spPr>
        <p:txBody>
          <a:bodyPr anchor="t">
            <a:normAutofit fontScale="90000"/>
          </a:bodyPr>
          <a:lstStyle/>
          <a:p>
            <a:endParaRPr lang="en-US" sz="40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4C94D4B-2E88-0A95-68EA-01BC1B390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252" y="4762123"/>
            <a:ext cx="3698627" cy="1257678"/>
          </a:xfrm>
        </p:spPr>
        <p:txBody>
          <a:bodyPr anchor="b">
            <a:normAutofit fontScale="92500" lnSpcReduction="20000"/>
          </a:bodyPr>
          <a:lstStyle/>
          <a:p>
            <a:r>
              <a:rPr lang="en-US" dirty="0"/>
              <a:t>Nel tempo le quote di </a:t>
            </a:r>
            <a:r>
              <a:rPr lang="en-US" dirty="0" err="1"/>
              <a:t>fonti</a:t>
            </a:r>
            <a:r>
              <a:rPr lang="en-US" dirty="0"/>
              <a:t> </a:t>
            </a:r>
            <a:r>
              <a:rPr lang="en-US" dirty="0" err="1"/>
              <a:t>rinnovabili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cresciute</a:t>
            </a:r>
            <a:r>
              <a:rPr lang="en-US" dirty="0"/>
              <a:t>, ma </a:t>
            </a:r>
            <a:r>
              <a:rPr lang="en-US" dirty="0" err="1"/>
              <a:t>restano</a:t>
            </a:r>
            <a:r>
              <a:rPr lang="en-US" dirty="0"/>
              <a:t> </a:t>
            </a:r>
            <a:r>
              <a:rPr lang="en-US" dirty="0" err="1"/>
              <a:t>nettamente</a:t>
            </a:r>
            <a:r>
              <a:rPr lang="en-US" dirty="0"/>
              <a:t> </a:t>
            </a:r>
            <a:r>
              <a:rPr lang="en-US" dirty="0" err="1"/>
              <a:t>inferiori</a:t>
            </a:r>
            <a:r>
              <a:rPr lang="en-US" dirty="0"/>
              <a:t> rispetto alle </a:t>
            </a:r>
            <a:r>
              <a:rPr lang="en-US" dirty="0" err="1"/>
              <a:t>fonti</a:t>
            </a:r>
            <a:r>
              <a:rPr lang="en-US" dirty="0"/>
              <a:t> </a:t>
            </a:r>
            <a:r>
              <a:rPr lang="en-US" dirty="0" err="1"/>
              <a:t>fossili</a:t>
            </a:r>
            <a:endParaRPr lang="en-US" dirty="0"/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FBB1A884-4584-AB3B-0611-1258455B2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8796D576-6701-B798-5132-A67E99841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23" name="Slide Number Placeholder 13">
            <a:extLst>
              <a:ext uri="{FF2B5EF4-FFF2-40B4-BE49-F238E27FC236}">
                <a16:creationId xmlns:a16="http://schemas.microsoft.com/office/drawing/2014/main" id="{AC877C37-C51C-7127-73D3-E29BBF8E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2" y="6491669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8D01A581-BEB0-0652-3B04-15AB30C90059}"/>
              </a:ext>
            </a:extLst>
          </p:cNvPr>
          <p:cNvSpPr>
            <a:spLocks/>
          </p:cNvSpPr>
          <p:nvPr/>
        </p:nvSpPr>
        <p:spPr>
          <a:xfrm>
            <a:off x="1955400" y="496856"/>
            <a:ext cx="2877476" cy="1506849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L’andamento nel tempo  delle quote di produzione per le principali fonti fossili e non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CD7D61DA-E124-D0CF-EA5D-8BA030AF070B}"/>
              </a:ext>
            </a:extLst>
          </p:cNvPr>
          <p:cNvSpPr>
            <a:spLocks/>
          </p:cNvSpPr>
          <p:nvPr/>
        </p:nvSpPr>
        <p:spPr>
          <a:xfrm>
            <a:off x="6379560" y="2075250"/>
            <a:ext cx="4770191" cy="4101492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3212564-2055-021C-AD08-9096759E9700}"/>
              </a:ext>
            </a:extLst>
          </p:cNvPr>
          <p:cNvSpPr>
            <a:spLocks/>
          </p:cNvSpPr>
          <p:nvPr/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43EDB15-3D7E-C8B0-0875-03D36B980134}"/>
              </a:ext>
            </a:extLst>
          </p:cNvPr>
          <p:cNvSpPr>
            <a:spLocks/>
          </p:cNvSpPr>
          <p:nvPr/>
        </p:nvSpPr>
        <p:spPr>
          <a:xfrm>
            <a:off x="7497914" y="5709707"/>
            <a:ext cx="3272696" cy="294326"/>
          </a:xfrm>
          <a:prstGeom prst="rect">
            <a:avLst/>
          </a:prstGeom>
        </p:spPr>
        <p:txBody>
          <a:bodyPr/>
          <a:lstStyle/>
          <a:p>
            <a:pPr defTabSz="731520">
              <a:spcAft>
                <a:spcPts val="600"/>
              </a:spcAft>
            </a:pPr>
            <a:r>
              <a:rPr lang="en-US" sz="1440" kern="120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Sample Footer Text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5929DF-1095-D5E2-032E-9024F3DB613D}"/>
              </a:ext>
            </a:extLst>
          </p:cNvPr>
          <p:cNvSpPr>
            <a:spLocks/>
          </p:cNvSpPr>
          <p:nvPr/>
        </p:nvSpPr>
        <p:spPr>
          <a:xfrm>
            <a:off x="10770609" y="5710557"/>
            <a:ext cx="346434" cy="294326"/>
          </a:xfrm>
          <a:prstGeom prst="rect">
            <a:avLst/>
          </a:prstGeom>
        </p:spPr>
        <p:txBody>
          <a:bodyPr/>
          <a:lstStyle/>
          <a:p>
            <a:pPr defTabSz="731520">
              <a:spcAft>
                <a:spcPts val="600"/>
              </a:spcAft>
            </a:pPr>
            <a:fld id="{6E91CC32-6A6B-4E2E-BBA1-6864F305DA26}" type="slidenum">
              <a:rPr lang="en-US" sz="1440" kern="1200">
                <a:solidFill>
                  <a:srgbClr val="555555"/>
                </a:solidFill>
                <a:latin typeface="+mn-lt"/>
                <a:ea typeface="+mn-ea"/>
                <a:cs typeface="+mn-cs"/>
              </a:rPr>
              <a:pPr defTabSz="731520"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5" name="Immagine 4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A8ABC250-6298-442F-D745-79F6C93B69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931" y="303055"/>
            <a:ext cx="6360407" cy="1648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F232B87-A712-D3FA-82F2-BED016090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6" y="2971928"/>
            <a:ext cx="6497407" cy="3635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4385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DF4C92-318D-38B5-B832-E3022A3FB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763981"/>
          </a:xfrm>
        </p:spPr>
        <p:txBody>
          <a:bodyPr/>
          <a:lstStyle/>
          <a:p>
            <a:r>
              <a:rPr lang="it-IT"/>
              <a:t>Principali paesi produttori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1F68F94-93F7-3E12-5151-6D971A30B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0C5426-220D-1E6B-C342-5BDE345A9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6F7C2E-0F93-4C0F-5D2B-1E76ACF62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7</a:t>
            </a:fld>
            <a:endParaRPr lang="en-US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853D5F04-887B-788D-6519-FEE67D120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90" y="1727200"/>
            <a:ext cx="9579493" cy="46965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4655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BD223B-9C98-525F-D060-2ED710C91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881427"/>
          </a:xfrm>
        </p:spPr>
        <p:txBody>
          <a:bodyPr/>
          <a:lstStyle/>
          <a:p>
            <a:r>
              <a:rPr lang="it-IT" dirty="0"/>
              <a:t>Per le fonti fossili 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94CA214-3DA9-DA1F-2F4E-BDFA963F4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3BFD69-99C2-4A0E-C91C-62868C1D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34EA7D2-AAE6-A33E-9CDE-A9811B2D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5138" y="6425816"/>
            <a:ext cx="508581" cy="365125"/>
          </a:xfrm>
        </p:spPr>
        <p:txBody>
          <a:bodyPr/>
          <a:lstStyle/>
          <a:p>
            <a:fld id="{6E91CC32-6A6B-4E2E-BBA1-6864F305DA26}" type="slidenum">
              <a:rPr lang="en-US" smtClean="0"/>
              <a:t>8</a:t>
            </a:fld>
            <a:endParaRPr lang="en-US"/>
          </a:p>
        </p:txBody>
      </p:sp>
      <p:pic>
        <p:nvPicPr>
          <p:cNvPr id="7" name="Segnaposto contenuto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5F653EF-84A2-42FF-820F-91C5AEF8F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43" y="1740408"/>
            <a:ext cx="5587093" cy="39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Immagine che contiene testo, schermata, cerchio, Carattere&#10;&#10;Descrizione generata automaticamente">
            <a:extLst>
              <a:ext uri="{FF2B5EF4-FFF2-40B4-BE49-F238E27FC236}">
                <a16:creationId xmlns:a16="http://schemas.microsoft.com/office/drawing/2014/main" id="{93648C29-F9E4-78D4-D30E-0AF40733FE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517" y="1955165"/>
            <a:ext cx="5989940" cy="34815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4566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FB0B67-6302-F4CC-3FD0-456FB401C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765253"/>
          </a:xfrm>
        </p:spPr>
        <p:txBody>
          <a:bodyPr/>
          <a:lstStyle/>
          <a:p>
            <a:r>
              <a:rPr lang="it-IT" dirty="0"/>
              <a:t>Per le fonti rinnovabili: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0C747-CB20-BDB7-2887-D61D4620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B07130-51CD-1395-D703-AB56BD97E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78D5B3-0235-A009-1B53-1A1588DF4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9</a:t>
            </a:fld>
            <a:endParaRPr lang="en-US"/>
          </a:p>
        </p:txBody>
      </p:sp>
      <p:pic>
        <p:nvPicPr>
          <p:cNvPr id="7" name="Segnaposto contenuto 6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B71312D5-605A-96CD-546A-0FFABC314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53" y="2156675"/>
            <a:ext cx="5754768" cy="387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Immagine che contiene testo, schermata, cerchio&#10;&#10;Descrizione generata automaticamente">
            <a:extLst>
              <a:ext uri="{FF2B5EF4-FFF2-40B4-BE49-F238E27FC236}">
                <a16:creationId xmlns:a16="http://schemas.microsoft.com/office/drawing/2014/main" id="{2E6CC704-33D9-0917-74DF-DEF4203E49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70" y="2305582"/>
            <a:ext cx="6018530" cy="3572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2418310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702</Words>
  <Application>Microsoft Office PowerPoint</Application>
  <PresentationFormat>Widescreen</PresentationFormat>
  <Paragraphs>70</Paragraphs>
  <Slides>18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1" baseType="lpstr">
      <vt:lpstr>Arial</vt:lpstr>
      <vt:lpstr>Neue Haas Grotesk Text Pro</vt:lpstr>
      <vt:lpstr>DylanVTI</vt:lpstr>
      <vt:lpstr>Data Analytics A.A. 23/24</vt:lpstr>
      <vt:lpstr>Presentazione standard di PowerPoint</vt:lpstr>
      <vt:lpstr>Dataset  e tool utilizzati</vt:lpstr>
      <vt:lpstr>Analisi sulla produzione in base alle fonti</vt:lpstr>
      <vt:lpstr>Presentazione standard di PowerPoint</vt:lpstr>
      <vt:lpstr>Presentazione standard di PowerPoint</vt:lpstr>
      <vt:lpstr>Principali paesi produttori</vt:lpstr>
      <vt:lpstr>Per le fonti fossili :</vt:lpstr>
      <vt:lpstr>Per le fonti rinnovabili:</vt:lpstr>
      <vt:lpstr>Evoluzione nel tempo in base alle fonti utilizzate nei top 10 paesi produttori</vt:lpstr>
      <vt:lpstr>Consumo pro capite di energia elettrica</vt:lpstr>
      <vt:lpstr>Energia rinnovabile consumata rispetto al totale </vt:lpstr>
      <vt:lpstr>Migliori e peggiori consumatori di energia rinnovabile </vt:lpstr>
      <vt:lpstr>Principali benificiari di aiuti economici per la realizzazione di impianti per l’energia rinnovabile </vt:lpstr>
      <vt:lpstr>Presentazione standard di PowerPoint</vt:lpstr>
      <vt:lpstr>Intensità energetica</vt:lpstr>
      <vt:lpstr>Presentazione standard di PowerPoint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A.A. 23/24</dc:title>
  <dc:creator>OLIVIERI GIORGIO</dc:creator>
  <cp:lastModifiedBy>OLIVIERI GIORGIO</cp:lastModifiedBy>
  <cp:revision>4</cp:revision>
  <dcterms:created xsi:type="dcterms:W3CDTF">2024-01-04T15:07:27Z</dcterms:created>
  <dcterms:modified xsi:type="dcterms:W3CDTF">2024-01-09T08:26:08Z</dcterms:modified>
</cp:coreProperties>
</file>